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88"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D"/>
    <a:srgbClr val="00CC00"/>
    <a:srgbClr val="F3FDE7"/>
    <a:srgbClr val="D6F7AF"/>
    <a:srgbClr val="E6E6E6"/>
    <a:srgbClr val="FFF3FF"/>
    <a:srgbClr val="FFD1FF"/>
    <a:srgbClr val="E1FEC6"/>
    <a:srgbClr val="9E00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38" autoAdjust="0"/>
  </p:normalViewPr>
  <p:slideViewPr>
    <p:cSldViewPr snapToGrid="0" showGuides="1">
      <p:cViewPr varScale="1">
        <p:scale>
          <a:sx n="47" d="100"/>
          <a:sy n="47" d="100"/>
        </p:scale>
        <p:origin x="2364" y="60"/>
      </p:cViewPr>
      <p:guideLst>
        <p:guide orient="horz" pos="3188"/>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C8020FD-BBFD-4145-872E-3D4F0CA0C4CD}" type="datetimeFigureOut">
              <a:rPr kumimoji="1" lang="ja-JP" altLang="en-US" smtClean="0"/>
              <a:t>2022/10/26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96A6385-3EC6-4C4D-B95D-003FA414B320}" type="slidenum">
              <a:rPr kumimoji="1" lang="ja-JP" altLang="en-US" smtClean="0"/>
              <a:t>‹#›</a:t>
            </a:fld>
            <a:endParaRPr kumimoji="1" lang="ja-JP" altLang="en-US"/>
          </a:p>
        </p:txBody>
      </p:sp>
    </p:spTree>
    <p:extLst>
      <p:ext uri="{BB962C8B-B14F-4D97-AF65-F5344CB8AC3E}">
        <p14:creationId xmlns:p14="http://schemas.microsoft.com/office/powerpoint/2010/main" val="3394269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C8020FD-BBFD-4145-872E-3D4F0CA0C4CD}" type="datetimeFigureOut">
              <a:rPr kumimoji="1" lang="ja-JP" altLang="en-US" smtClean="0"/>
              <a:t>2022/10/26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96A6385-3EC6-4C4D-B95D-003FA414B320}" type="slidenum">
              <a:rPr kumimoji="1" lang="ja-JP" altLang="en-US" smtClean="0"/>
              <a:t>‹#›</a:t>
            </a:fld>
            <a:endParaRPr kumimoji="1" lang="ja-JP" altLang="en-US"/>
          </a:p>
        </p:txBody>
      </p:sp>
    </p:spTree>
    <p:extLst>
      <p:ext uri="{BB962C8B-B14F-4D97-AF65-F5344CB8AC3E}">
        <p14:creationId xmlns:p14="http://schemas.microsoft.com/office/powerpoint/2010/main" val="1213293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C8020FD-BBFD-4145-872E-3D4F0CA0C4CD}" type="datetimeFigureOut">
              <a:rPr kumimoji="1" lang="ja-JP" altLang="en-US" smtClean="0"/>
              <a:t>2022/10/26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96A6385-3EC6-4C4D-B95D-003FA414B320}" type="slidenum">
              <a:rPr kumimoji="1" lang="ja-JP" altLang="en-US" smtClean="0"/>
              <a:t>‹#›</a:t>
            </a:fld>
            <a:endParaRPr kumimoji="1" lang="ja-JP" altLang="en-US"/>
          </a:p>
        </p:txBody>
      </p:sp>
    </p:spTree>
    <p:extLst>
      <p:ext uri="{BB962C8B-B14F-4D97-AF65-F5344CB8AC3E}">
        <p14:creationId xmlns:p14="http://schemas.microsoft.com/office/powerpoint/2010/main" val="2659027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C8020FD-BBFD-4145-872E-3D4F0CA0C4CD}" type="datetimeFigureOut">
              <a:rPr kumimoji="1" lang="ja-JP" altLang="en-US" smtClean="0"/>
              <a:t>2022/10/26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96A6385-3EC6-4C4D-B95D-003FA414B320}" type="slidenum">
              <a:rPr kumimoji="1" lang="ja-JP" altLang="en-US" smtClean="0"/>
              <a:t>‹#›</a:t>
            </a:fld>
            <a:endParaRPr kumimoji="1" lang="ja-JP" altLang="en-US"/>
          </a:p>
        </p:txBody>
      </p:sp>
    </p:spTree>
    <p:extLst>
      <p:ext uri="{BB962C8B-B14F-4D97-AF65-F5344CB8AC3E}">
        <p14:creationId xmlns:p14="http://schemas.microsoft.com/office/powerpoint/2010/main" val="3514457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C8020FD-BBFD-4145-872E-3D4F0CA0C4CD}" type="datetimeFigureOut">
              <a:rPr kumimoji="1" lang="ja-JP" altLang="en-US" smtClean="0"/>
              <a:t>2022/10/26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96A6385-3EC6-4C4D-B95D-003FA414B320}" type="slidenum">
              <a:rPr kumimoji="1" lang="ja-JP" altLang="en-US" smtClean="0"/>
              <a:t>‹#›</a:t>
            </a:fld>
            <a:endParaRPr kumimoji="1" lang="ja-JP" altLang="en-US"/>
          </a:p>
        </p:txBody>
      </p:sp>
    </p:spTree>
    <p:extLst>
      <p:ext uri="{BB962C8B-B14F-4D97-AF65-F5344CB8AC3E}">
        <p14:creationId xmlns:p14="http://schemas.microsoft.com/office/powerpoint/2010/main" val="1821667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C8020FD-BBFD-4145-872E-3D4F0CA0C4CD}" type="datetimeFigureOut">
              <a:rPr kumimoji="1" lang="ja-JP" altLang="en-US" smtClean="0"/>
              <a:t>2022/10/26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96A6385-3EC6-4C4D-B95D-003FA414B320}" type="slidenum">
              <a:rPr kumimoji="1" lang="ja-JP" altLang="en-US" smtClean="0"/>
              <a:t>‹#›</a:t>
            </a:fld>
            <a:endParaRPr kumimoji="1" lang="ja-JP" altLang="en-US"/>
          </a:p>
        </p:txBody>
      </p:sp>
    </p:spTree>
    <p:extLst>
      <p:ext uri="{BB962C8B-B14F-4D97-AF65-F5344CB8AC3E}">
        <p14:creationId xmlns:p14="http://schemas.microsoft.com/office/powerpoint/2010/main" val="1413504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C8020FD-BBFD-4145-872E-3D4F0CA0C4CD}" type="datetimeFigureOut">
              <a:rPr kumimoji="1" lang="ja-JP" altLang="en-US" smtClean="0"/>
              <a:t>2022/10/26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96A6385-3EC6-4C4D-B95D-003FA414B320}" type="slidenum">
              <a:rPr kumimoji="1" lang="ja-JP" altLang="en-US" smtClean="0"/>
              <a:t>‹#›</a:t>
            </a:fld>
            <a:endParaRPr kumimoji="1" lang="ja-JP" altLang="en-US"/>
          </a:p>
        </p:txBody>
      </p:sp>
    </p:spTree>
    <p:extLst>
      <p:ext uri="{BB962C8B-B14F-4D97-AF65-F5344CB8AC3E}">
        <p14:creationId xmlns:p14="http://schemas.microsoft.com/office/powerpoint/2010/main" val="4290609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C8020FD-BBFD-4145-872E-3D4F0CA0C4CD}" type="datetimeFigureOut">
              <a:rPr kumimoji="1" lang="ja-JP" altLang="en-US" smtClean="0"/>
              <a:t>2022/10/26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96A6385-3EC6-4C4D-B95D-003FA414B320}" type="slidenum">
              <a:rPr kumimoji="1" lang="ja-JP" altLang="en-US" smtClean="0"/>
              <a:t>‹#›</a:t>
            </a:fld>
            <a:endParaRPr kumimoji="1" lang="ja-JP" altLang="en-US"/>
          </a:p>
        </p:txBody>
      </p:sp>
    </p:spTree>
    <p:extLst>
      <p:ext uri="{BB962C8B-B14F-4D97-AF65-F5344CB8AC3E}">
        <p14:creationId xmlns:p14="http://schemas.microsoft.com/office/powerpoint/2010/main" val="16245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8020FD-BBFD-4145-872E-3D4F0CA0C4CD}" type="datetimeFigureOut">
              <a:rPr kumimoji="1" lang="ja-JP" altLang="en-US" smtClean="0"/>
              <a:t>2022/10/26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96A6385-3EC6-4C4D-B95D-003FA414B320}" type="slidenum">
              <a:rPr kumimoji="1" lang="ja-JP" altLang="en-US" smtClean="0"/>
              <a:t>‹#›</a:t>
            </a:fld>
            <a:endParaRPr kumimoji="1" lang="ja-JP" altLang="en-US"/>
          </a:p>
        </p:txBody>
      </p:sp>
    </p:spTree>
    <p:extLst>
      <p:ext uri="{BB962C8B-B14F-4D97-AF65-F5344CB8AC3E}">
        <p14:creationId xmlns:p14="http://schemas.microsoft.com/office/powerpoint/2010/main" val="80197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C8020FD-BBFD-4145-872E-3D4F0CA0C4CD}" type="datetimeFigureOut">
              <a:rPr kumimoji="1" lang="ja-JP" altLang="en-US" smtClean="0"/>
              <a:t>2022/10/26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96A6385-3EC6-4C4D-B95D-003FA414B320}" type="slidenum">
              <a:rPr kumimoji="1" lang="ja-JP" altLang="en-US" smtClean="0"/>
              <a:t>‹#›</a:t>
            </a:fld>
            <a:endParaRPr kumimoji="1" lang="ja-JP" altLang="en-US"/>
          </a:p>
        </p:txBody>
      </p:sp>
    </p:spTree>
    <p:extLst>
      <p:ext uri="{BB962C8B-B14F-4D97-AF65-F5344CB8AC3E}">
        <p14:creationId xmlns:p14="http://schemas.microsoft.com/office/powerpoint/2010/main" val="408982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C8020FD-BBFD-4145-872E-3D4F0CA0C4CD}" type="datetimeFigureOut">
              <a:rPr kumimoji="1" lang="ja-JP" altLang="en-US" smtClean="0"/>
              <a:t>2022/10/26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96A6385-3EC6-4C4D-B95D-003FA414B320}" type="slidenum">
              <a:rPr kumimoji="1" lang="ja-JP" altLang="en-US" smtClean="0"/>
              <a:t>‹#›</a:t>
            </a:fld>
            <a:endParaRPr kumimoji="1" lang="ja-JP" altLang="en-US"/>
          </a:p>
        </p:txBody>
      </p:sp>
    </p:spTree>
    <p:extLst>
      <p:ext uri="{BB962C8B-B14F-4D97-AF65-F5344CB8AC3E}">
        <p14:creationId xmlns:p14="http://schemas.microsoft.com/office/powerpoint/2010/main" val="3835118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extLst>
              <a:ext uri="{BEBA8EAE-BF5A-486C-A8C5-ECC9F3942E4B}">
                <a14:imgProps xmlns:a14="http://schemas.microsoft.com/office/drawing/2010/main">
                  <a14:imgLayer r:embed="rId14">
                    <a14:imgEffect>
                      <a14:artisticLightScreen trans="2000"/>
                    </a14:imgEffect>
                  </a14:imgLayer>
                </a14:imgProps>
              </a:ext>
            </a:extLst>
          </a:blip>
          <a:srcRect/>
          <a:stretch>
            <a:fillRect l="-46000" r="-4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C8020FD-BBFD-4145-872E-3D4F0CA0C4CD}" type="datetimeFigureOut">
              <a:rPr kumimoji="1" lang="ja-JP" altLang="en-US" smtClean="0"/>
              <a:t>2022/10/26</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96A6385-3EC6-4C4D-B95D-003FA414B320}" type="slidenum">
              <a:rPr kumimoji="1" lang="ja-JP" altLang="en-US" smtClean="0"/>
              <a:t>‹#›</a:t>
            </a:fld>
            <a:endParaRPr kumimoji="1" lang="ja-JP" altLang="en-US"/>
          </a:p>
        </p:txBody>
      </p:sp>
    </p:spTree>
    <p:extLst>
      <p:ext uri="{BB962C8B-B14F-4D97-AF65-F5344CB8AC3E}">
        <p14:creationId xmlns:p14="http://schemas.microsoft.com/office/powerpoint/2010/main" val="2429864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blip>
          <a:srcRect/>
          <a:tile tx="0" ty="0" sx="100000" sy="100000" flip="none" algn="tl"/>
        </a:blipFill>
        <a:effectLst/>
      </p:bgPr>
    </p:bg>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9BF8EA34-90C1-B7F2-C061-C1DB8CE9C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32" y="8878490"/>
            <a:ext cx="1725666" cy="968116"/>
          </a:xfrm>
          <a:prstGeom prst="rect">
            <a:avLst/>
          </a:prstGeom>
          <a:noFill/>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B7B59577-7BB1-57EB-C880-4D0BC9F6CEC2}"/>
              </a:ext>
            </a:extLst>
          </p:cNvPr>
          <p:cNvSpPr txBox="1"/>
          <p:nvPr/>
        </p:nvSpPr>
        <p:spPr>
          <a:xfrm>
            <a:off x="1959482" y="8675251"/>
            <a:ext cx="2343055" cy="1162354"/>
          </a:xfrm>
          <a:prstGeom prst="rect">
            <a:avLst/>
          </a:prstGeom>
          <a:solidFill>
            <a:schemeClr val="bg1"/>
          </a:solidFill>
          <a:ln>
            <a:solidFill>
              <a:schemeClr val="tx1"/>
            </a:solidFill>
          </a:ln>
        </p:spPr>
        <p:txBody>
          <a:bodyPr wrap="square" rtlCol="0">
            <a:noAutofit/>
          </a:bodyPr>
          <a:lstStyle/>
          <a:p>
            <a:pPr algn="ctr"/>
            <a:r>
              <a:rPr kumimoji="1" lang="ja-JP" altLang="en-US" sz="1200" dirty="0">
                <a:latin typeface="BIZ UDPゴシック" panose="020B0400000000000000" pitchFamily="50" charset="-128"/>
                <a:ea typeface="BIZ UDPゴシック" panose="020B0400000000000000" pitchFamily="50" charset="-128"/>
              </a:rPr>
              <a:t>夕陽のあつみふる里物産館</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0235-44-3211</a:t>
            </a:r>
          </a:p>
          <a:p>
            <a:pPr algn="ctr"/>
            <a:endParaRPr kumimoji="1" lang="en-US" altLang="ja-JP" sz="1050" dirty="0">
              <a:latin typeface="BIZ UDPゴシック" panose="020B0400000000000000" pitchFamily="50" charset="-128"/>
              <a:ea typeface="BIZ UDPゴシック" panose="020B0400000000000000" pitchFamily="50" charset="-128"/>
            </a:endParaRPr>
          </a:p>
          <a:p>
            <a:pPr algn="ctr"/>
            <a:endParaRPr kumimoji="1"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999-7121</a:t>
            </a:r>
          </a:p>
          <a:p>
            <a:pPr algn="ctr"/>
            <a:r>
              <a:rPr kumimoji="1" lang="ja-JP" altLang="en-US" sz="1050" dirty="0">
                <a:latin typeface="BIZ UDPゴシック" panose="020B0400000000000000" pitchFamily="50" charset="-128"/>
                <a:ea typeface="BIZ UDPゴシック" panose="020B0400000000000000" pitchFamily="50" charset="-128"/>
              </a:rPr>
              <a:t>山形県鶴岡市早田字戸ノ浦</a:t>
            </a:r>
            <a:r>
              <a:rPr kumimoji="1" lang="en-US" altLang="ja-JP" sz="1050" dirty="0">
                <a:latin typeface="BIZ UDPゴシック" panose="020B0400000000000000" pitchFamily="50" charset="-128"/>
                <a:ea typeface="BIZ UDPゴシック" panose="020B0400000000000000" pitchFamily="50" charset="-128"/>
              </a:rPr>
              <a:t>606</a:t>
            </a:r>
          </a:p>
        </p:txBody>
      </p:sp>
      <p:pic>
        <p:nvPicPr>
          <p:cNvPr id="55" name="図 54">
            <a:extLst>
              <a:ext uri="{FF2B5EF4-FFF2-40B4-BE49-F238E27FC236}">
                <a16:creationId xmlns:a16="http://schemas.microsoft.com/office/drawing/2014/main" id="{EA7E3C55-064E-5EB2-0403-58EE0B554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125" y="9128753"/>
            <a:ext cx="994433" cy="262047"/>
          </a:xfrm>
          <a:prstGeom prst="rect">
            <a:avLst/>
          </a:prstGeom>
          <a:ln>
            <a:noFill/>
          </a:ln>
        </p:spPr>
      </p:pic>
      <p:pic>
        <p:nvPicPr>
          <p:cNvPr id="56" name="図 55">
            <a:extLst>
              <a:ext uri="{FF2B5EF4-FFF2-40B4-BE49-F238E27FC236}">
                <a16:creationId xmlns:a16="http://schemas.microsoft.com/office/drawing/2014/main" id="{C20A4A39-4569-646E-CB44-ADD19FED708D}"/>
              </a:ext>
            </a:extLst>
          </p:cNvPr>
          <p:cNvPicPr>
            <a:picLocks noChangeAspect="1"/>
          </p:cNvPicPr>
          <p:nvPr/>
        </p:nvPicPr>
        <p:blipFill rotWithShape="1">
          <a:blip r:embed="rId5">
            <a:extLst>
              <a:ext uri="{28A0092B-C50C-407E-A947-70E740481C1C}">
                <a14:useLocalDpi xmlns:a14="http://schemas.microsoft.com/office/drawing/2010/main" val="0"/>
              </a:ext>
            </a:extLst>
          </a:blip>
          <a:srcRect t="70429" b="1514"/>
          <a:stretch/>
        </p:blipFill>
        <p:spPr>
          <a:xfrm>
            <a:off x="2372577" y="9128753"/>
            <a:ext cx="615138" cy="262047"/>
          </a:xfrm>
          <a:prstGeom prst="rect">
            <a:avLst/>
          </a:prstGeom>
        </p:spPr>
      </p:pic>
      <p:pic>
        <p:nvPicPr>
          <p:cNvPr id="57" name="図 56">
            <a:extLst>
              <a:ext uri="{FF2B5EF4-FFF2-40B4-BE49-F238E27FC236}">
                <a16:creationId xmlns:a16="http://schemas.microsoft.com/office/drawing/2014/main" id="{0A4EC187-D084-B42C-E857-4EC6B95A1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521" y="8978442"/>
            <a:ext cx="394047" cy="394047"/>
          </a:xfrm>
          <a:prstGeom prst="rect">
            <a:avLst/>
          </a:prstGeom>
        </p:spPr>
      </p:pic>
      <p:pic>
        <p:nvPicPr>
          <p:cNvPr id="58" name="図 57">
            <a:extLst>
              <a:ext uri="{FF2B5EF4-FFF2-40B4-BE49-F238E27FC236}">
                <a16:creationId xmlns:a16="http://schemas.microsoft.com/office/drawing/2014/main" id="{D5931CF0-7E93-ABD7-5D3F-36FCB6ED2B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916" y="8973439"/>
            <a:ext cx="394047" cy="394047"/>
          </a:xfrm>
          <a:prstGeom prst="rect">
            <a:avLst/>
          </a:prstGeom>
        </p:spPr>
      </p:pic>
      <p:pic>
        <p:nvPicPr>
          <p:cNvPr id="59" name="Picture 10">
            <a:extLst>
              <a:ext uri="{FF2B5EF4-FFF2-40B4-BE49-F238E27FC236}">
                <a16:creationId xmlns:a16="http://schemas.microsoft.com/office/drawing/2014/main" id="{7529FFE2-6165-AA03-B5CD-8107032C36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656" y="9372489"/>
            <a:ext cx="1356260" cy="408506"/>
          </a:xfrm>
          <a:prstGeom prst="rect">
            <a:avLst/>
          </a:prstGeom>
          <a:noFill/>
          <a:extLst>
            <a:ext uri="{909E8E84-426E-40DD-AFC4-6F175D3DCCD1}">
              <a14:hiddenFill xmlns:a14="http://schemas.microsoft.com/office/drawing/2010/main">
                <a:solidFill>
                  <a:srgbClr val="FFFFFF"/>
                </a:solidFill>
              </a14:hiddenFill>
            </a:ext>
          </a:extLst>
        </p:spPr>
      </p:pic>
      <p:sp>
        <p:nvSpPr>
          <p:cNvPr id="60" name="正方形/長方形 59">
            <a:extLst>
              <a:ext uri="{FF2B5EF4-FFF2-40B4-BE49-F238E27FC236}">
                <a16:creationId xmlns:a16="http://schemas.microsoft.com/office/drawing/2014/main" id="{05472BE6-766E-08F3-0475-BC4E1D398BA2}"/>
              </a:ext>
            </a:extLst>
          </p:cNvPr>
          <p:cNvSpPr/>
          <p:nvPr/>
        </p:nvSpPr>
        <p:spPr>
          <a:xfrm>
            <a:off x="448684" y="9492511"/>
            <a:ext cx="790362" cy="158971"/>
          </a:xfrm>
          <a:prstGeom prst="rect">
            <a:avLst/>
          </a:prstGeom>
          <a:noFill/>
        </p:spPr>
        <p:txBody>
          <a:bodyPr wrap="none" lIns="91440" tIns="45720" rIns="91440" bIns="45720">
            <a:prstTxWarp prst="textPlain">
              <a:avLst/>
            </a:prstTxWarp>
            <a:spAutoFit/>
          </a:bodyPr>
          <a:lstStyle/>
          <a:p>
            <a:pPr algn="ctr"/>
            <a:r>
              <a:rPr lang="ja-JP" altLang="en-US" sz="5400" dirty="0">
                <a:ln w="0"/>
                <a:latin typeface="BIZ UDPゴシック" panose="020B0400000000000000" pitchFamily="50" charset="-128"/>
                <a:ea typeface="BIZ UDPゴシック" panose="020B0400000000000000" pitchFamily="50" charset="-128"/>
              </a:rPr>
              <a:t>道の駅あつみ</a:t>
            </a:r>
            <a:endParaRPr lang="ja-JP" altLang="en-US" sz="5400" b="0" cap="none" spc="0" dirty="0">
              <a:ln w="0"/>
              <a:solidFill>
                <a:schemeClr val="tx1"/>
              </a:solidFill>
              <a:latin typeface="BIZ UDPゴシック" panose="020B0400000000000000" pitchFamily="50" charset="-128"/>
              <a:ea typeface="BIZ UDPゴシック" panose="020B0400000000000000" pitchFamily="50" charset="-128"/>
            </a:endParaRPr>
          </a:p>
        </p:txBody>
      </p:sp>
      <p:sp>
        <p:nvSpPr>
          <p:cNvPr id="2" name="吹き出し: 角を丸めた四角形 1">
            <a:extLst>
              <a:ext uri="{FF2B5EF4-FFF2-40B4-BE49-F238E27FC236}">
                <a16:creationId xmlns:a16="http://schemas.microsoft.com/office/drawing/2014/main" id="{AD0EE520-6AD8-88F8-A32A-3DFA156E77B6}"/>
              </a:ext>
            </a:extLst>
          </p:cNvPr>
          <p:cNvSpPr/>
          <p:nvPr/>
        </p:nvSpPr>
        <p:spPr>
          <a:xfrm>
            <a:off x="4605460" y="8684758"/>
            <a:ext cx="2125292" cy="1096539"/>
          </a:xfrm>
          <a:prstGeom prst="wedgeRoundRectCallout">
            <a:avLst>
              <a:gd name="adj1" fmla="val -58553"/>
              <a:gd name="adj2" fmla="val 6526"/>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25FAB41-F60C-8701-D7A1-395A5DD54059}"/>
              </a:ext>
            </a:extLst>
          </p:cNvPr>
          <p:cNvSpPr txBox="1"/>
          <p:nvPr/>
        </p:nvSpPr>
        <p:spPr>
          <a:xfrm>
            <a:off x="4715632" y="8863452"/>
            <a:ext cx="2485889" cy="738664"/>
          </a:xfrm>
          <a:prstGeom prst="rect">
            <a:avLst/>
          </a:prstGeom>
          <a:noFill/>
        </p:spPr>
        <p:txBody>
          <a:bodyPr wrap="square" rtlCol="0">
            <a:spAutoFit/>
          </a:bodyPr>
          <a:lstStyle/>
          <a:p>
            <a:r>
              <a:rPr kumimoji="1" lang="ja-JP" altLang="en-US" sz="1400" dirty="0">
                <a:solidFill>
                  <a:srgbClr val="FF0000"/>
                </a:solidFill>
                <a:latin typeface="BIZ UDPゴシック" panose="020B0400000000000000" pitchFamily="50" charset="-128"/>
                <a:ea typeface="BIZ UDPゴシック" panose="020B0400000000000000" pitchFamily="50" charset="-128"/>
              </a:rPr>
              <a:t>地方発送も承ります</a:t>
            </a:r>
            <a:br>
              <a:rPr kumimoji="1" lang="ja-JP" altLang="en-US" sz="1400" dirty="0">
                <a:solidFill>
                  <a:srgbClr val="FF0000"/>
                </a:solidFill>
                <a:latin typeface="BIZ UDPゴシック" panose="020B0400000000000000" pitchFamily="50" charset="-128"/>
                <a:ea typeface="BIZ UDPゴシック" panose="020B0400000000000000" pitchFamily="50" charset="-128"/>
              </a:rPr>
            </a:br>
            <a:r>
              <a:rPr kumimoji="1" lang="ja-JP" altLang="en-US" sz="1400" dirty="0">
                <a:solidFill>
                  <a:srgbClr val="FF0000"/>
                </a:solidFill>
                <a:latin typeface="BIZ UDPゴシック" panose="020B0400000000000000" pitchFamily="50" charset="-128"/>
                <a:ea typeface="BIZ UDPゴシック" panose="020B0400000000000000" pitchFamily="50" charset="-128"/>
              </a:rPr>
              <a:t>お気軽にお問い合わせ</a:t>
            </a:r>
          </a:p>
          <a:p>
            <a:r>
              <a:rPr kumimoji="1" lang="ja-JP" altLang="en-US" sz="1400" dirty="0">
                <a:solidFill>
                  <a:srgbClr val="FF0000"/>
                </a:solidFill>
                <a:latin typeface="BIZ UDPゴシック" panose="020B0400000000000000" pitchFamily="50" charset="-128"/>
                <a:ea typeface="BIZ UDPゴシック" panose="020B0400000000000000" pitchFamily="50" charset="-128"/>
              </a:rPr>
              <a:t>ください</a:t>
            </a:r>
            <a:endParaRPr kumimoji="1" lang="en-US" altLang="ja-JP" sz="1400" dirty="0">
              <a:latin typeface="BIZ UDPゴシック" panose="020B0400000000000000" pitchFamily="50" charset="-128"/>
              <a:ea typeface="BIZ UDPゴシック" panose="020B0400000000000000" pitchFamily="50" charset="-128"/>
            </a:endParaRPr>
          </a:p>
        </p:txBody>
      </p:sp>
      <p:pic>
        <p:nvPicPr>
          <p:cNvPr id="13" name="Picture 2" descr="ラフランス 糖度15度以上 東根市産 等級【横綱】3kg 約7玉～約9玉【山形県産】">
            <a:extLst>
              <a:ext uri="{FF2B5EF4-FFF2-40B4-BE49-F238E27FC236}">
                <a16:creationId xmlns:a16="http://schemas.microsoft.com/office/drawing/2014/main" id="{D8DF2A3F-A5AF-5EDE-D6A3-10BC53C286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6858000" cy="5953760"/>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a:extLst>
              <a:ext uri="{FF2B5EF4-FFF2-40B4-BE49-F238E27FC236}">
                <a16:creationId xmlns:a16="http://schemas.microsoft.com/office/drawing/2014/main" id="{3A5397F8-471F-2B19-0A5A-421DD667F775}"/>
              </a:ext>
            </a:extLst>
          </p:cNvPr>
          <p:cNvSpPr/>
          <p:nvPr/>
        </p:nvSpPr>
        <p:spPr>
          <a:xfrm rot="5400000">
            <a:off x="4164423" y="1979658"/>
            <a:ext cx="4255027" cy="803532"/>
          </a:xfrm>
          <a:prstGeom prst="rect">
            <a:avLst/>
          </a:prstGeom>
          <a:noFill/>
        </p:spPr>
        <p:txBody>
          <a:bodyPr vert="eaVert" wrap="none" lIns="91440" tIns="45720" rIns="91440" bIns="45720">
            <a:prstTxWarp prst="textPlain">
              <a:avLst/>
            </a:prstTxWarp>
            <a:spAutoFit/>
          </a:bodyPr>
          <a:lstStyle/>
          <a:p>
            <a:pPr algn="ctr"/>
            <a:r>
              <a:rPr lang="ja-JP" altLang="en-US" sz="5400" b="0" cap="none" spc="0" dirty="0">
                <a:ln w="19050">
                  <a:solidFill>
                    <a:srgbClr val="002060"/>
                  </a:solidFill>
                </a:ln>
                <a:latin typeface="AR P勘亭流H" panose="020B0600010101010101" pitchFamily="50" charset="-128"/>
                <a:ea typeface="ＤＨＰ平成明朝体W3" panose="02010601000101010101" pitchFamily="2" charset="-128"/>
              </a:rPr>
              <a:t>果実王国山形</a:t>
            </a:r>
          </a:p>
        </p:txBody>
      </p:sp>
      <p:pic>
        <p:nvPicPr>
          <p:cNvPr id="20" name="図 19">
            <a:extLst>
              <a:ext uri="{FF2B5EF4-FFF2-40B4-BE49-F238E27FC236}">
                <a16:creationId xmlns:a16="http://schemas.microsoft.com/office/drawing/2014/main" id="{543412C9-7FD4-C284-29DD-D6A3B48BF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3498" y="-47471"/>
            <a:ext cx="771004" cy="949914"/>
          </a:xfrm>
          <a:prstGeom prst="rect">
            <a:avLst/>
          </a:prstGeom>
          <a:ln>
            <a:solidFill>
              <a:srgbClr val="00B0F0"/>
            </a:solidFill>
          </a:ln>
        </p:spPr>
      </p:pic>
      <p:sp>
        <p:nvSpPr>
          <p:cNvPr id="21" name="正方形/長方形 20">
            <a:extLst>
              <a:ext uri="{FF2B5EF4-FFF2-40B4-BE49-F238E27FC236}">
                <a16:creationId xmlns:a16="http://schemas.microsoft.com/office/drawing/2014/main" id="{6A5CBFCE-5851-4EBC-958B-913FE7F45CE0}"/>
              </a:ext>
            </a:extLst>
          </p:cNvPr>
          <p:cNvSpPr/>
          <p:nvPr/>
        </p:nvSpPr>
        <p:spPr>
          <a:xfrm rot="5400000">
            <a:off x="2914053" y="3341198"/>
            <a:ext cx="4255027" cy="803532"/>
          </a:xfrm>
          <a:prstGeom prst="rect">
            <a:avLst/>
          </a:prstGeom>
          <a:noFill/>
        </p:spPr>
        <p:txBody>
          <a:bodyPr vert="eaVert" wrap="none" lIns="91440" tIns="45720" rIns="91440" bIns="45720">
            <a:prstTxWarp prst="textPlain">
              <a:avLst/>
            </a:prstTxWarp>
            <a:spAutoFit/>
          </a:bodyPr>
          <a:lstStyle/>
          <a:p>
            <a:pPr algn="ctr"/>
            <a:r>
              <a:rPr lang="ja-JP" altLang="en-US" sz="5400" b="0" cap="none" spc="0" dirty="0">
                <a:ln w="19050">
                  <a:solidFill>
                    <a:srgbClr val="002060"/>
                  </a:solidFill>
                </a:ln>
                <a:solidFill>
                  <a:srgbClr val="FF0000"/>
                </a:solidFill>
                <a:latin typeface="AR P勘亭流H" panose="020B0600010101010101" pitchFamily="50" charset="-128"/>
                <a:ea typeface="ＤＨＰ平成明朝体W3" panose="02010601000101010101" pitchFamily="2" charset="-128"/>
              </a:rPr>
              <a:t>秋</a:t>
            </a:r>
            <a:r>
              <a:rPr lang="ja-JP" altLang="en-US" sz="5400" b="0" cap="none" spc="0" dirty="0">
                <a:ln w="19050">
                  <a:solidFill>
                    <a:srgbClr val="002060"/>
                  </a:solidFill>
                </a:ln>
                <a:latin typeface="AR P勘亭流H" panose="020B0600010101010101" pitchFamily="50" charset="-128"/>
                <a:ea typeface="ＤＨＰ平成明朝体W3" panose="02010601000101010101" pitchFamily="2" charset="-128"/>
              </a:rPr>
              <a:t>の果実の女王　ラ・フランス</a:t>
            </a:r>
          </a:p>
        </p:txBody>
      </p:sp>
      <p:sp>
        <p:nvSpPr>
          <p:cNvPr id="22" name="正方形/長方形 21">
            <a:extLst>
              <a:ext uri="{FF2B5EF4-FFF2-40B4-BE49-F238E27FC236}">
                <a16:creationId xmlns:a16="http://schemas.microsoft.com/office/drawing/2014/main" id="{FFB90C50-7835-1E6F-0D70-5CEEBBEFE3CE}"/>
              </a:ext>
            </a:extLst>
          </p:cNvPr>
          <p:cNvSpPr/>
          <p:nvPr/>
        </p:nvSpPr>
        <p:spPr>
          <a:xfrm>
            <a:off x="1" y="5953760"/>
            <a:ext cx="6858000" cy="251622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FA227904-B53B-6A06-F759-9852F4DB060E}"/>
              </a:ext>
            </a:extLst>
          </p:cNvPr>
          <p:cNvSpPr txBox="1"/>
          <p:nvPr/>
        </p:nvSpPr>
        <p:spPr>
          <a:xfrm>
            <a:off x="319656" y="6073782"/>
            <a:ext cx="6374047" cy="2554545"/>
          </a:xfrm>
          <a:prstGeom prst="rect">
            <a:avLst/>
          </a:prstGeom>
          <a:noFill/>
        </p:spPr>
        <p:txBody>
          <a:bodyPr wrap="square" rtlCol="0">
            <a:spAutoFit/>
          </a:bodyPr>
          <a:lstStyle/>
          <a:p>
            <a:r>
              <a:rPr kumimoji="1" lang="ja-JP" altLang="en-US" sz="2800" b="1" dirty="0">
                <a:solidFill>
                  <a:srgbClr val="C00000"/>
                </a:solidFill>
                <a:latin typeface="AR P楷書体M" panose="020B0600010101010101" pitchFamily="50" charset="-128"/>
                <a:ea typeface="AR P楷書体M" panose="020B0600010101010101" pitchFamily="50" charset="-128"/>
              </a:rPr>
              <a:t>生産量全国１位の山形県の名産品「果物の女王」と呼ばれるラ・フランス。追熟した食べ頃のラ・フランスはまろやかな舌触りと口の中でとろけるような食感が特徴です。ご当地自慢のラ・フランスをぜひどうぞ！</a:t>
            </a:r>
            <a:br>
              <a:rPr kumimoji="1" lang="ja-JP" altLang="en-US" sz="2000" b="1" dirty="0">
                <a:solidFill>
                  <a:srgbClr val="C00000"/>
                </a:solidFill>
                <a:latin typeface="AR P楷書体M" panose="020B0600010101010101" pitchFamily="50" charset="-128"/>
                <a:ea typeface="AR P楷書体M" panose="020B0600010101010101" pitchFamily="50" charset="-128"/>
              </a:rPr>
            </a:br>
            <a:endParaRPr kumimoji="1" lang="en-US" altLang="ja-JP" sz="2000" b="1" dirty="0">
              <a:solidFill>
                <a:srgbClr val="C00000"/>
              </a:solidFill>
              <a:latin typeface="AR P楷書体M" panose="020B0600010101010101" pitchFamily="50" charset="-128"/>
              <a:ea typeface="AR P楷書体M" panose="020B0600010101010101" pitchFamily="50" charset="-128"/>
            </a:endParaRPr>
          </a:p>
        </p:txBody>
      </p:sp>
      <p:sp>
        <p:nvSpPr>
          <p:cNvPr id="61" name="正方形/長方形 60">
            <a:extLst>
              <a:ext uri="{FF2B5EF4-FFF2-40B4-BE49-F238E27FC236}">
                <a16:creationId xmlns:a16="http://schemas.microsoft.com/office/drawing/2014/main" id="{9783A815-EF23-5E42-7314-C9AE4538E069}"/>
              </a:ext>
            </a:extLst>
          </p:cNvPr>
          <p:cNvSpPr/>
          <p:nvPr/>
        </p:nvSpPr>
        <p:spPr>
          <a:xfrm>
            <a:off x="279410" y="5292433"/>
            <a:ext cx="3591561" cy="480892"/>
          </a:xfrm>
          <a:prstGeom prst="rect">
            <a:avLst/>
          </a:prstGeom>
          <a:noFill/>
        </p:spPr>
        <p:txBody>
          <a:bodyPr wrap="none" lIns="91440" tIns="45720" rIns="91440" bIns="45720">
            <a:prstTxWarp prst="textPlain">
              <a:avLst/>
            </a:prstTxWarp>
            <a:spAutoFit/>
          </a:bodyPr>
          <a:lstStyle/>
          <a:p>
            <a:pPr algn="ctr"/>
            <a:r>
              <a:rPr lang="ja-JP" altLang="en-US" sz="5400" b="1" dirty="0">
                <a:ln w="0">
                  <a:solidFill>
                    <a:schemeClr val="tx1"/>
                  </a:solidFill>
                </a:ln>
                <a:latin typeface="AR P丸ゴシック体M" panose="020B0600010101010101" pitchFamily="50" charset="-128"/>
                <a:ea typeface="AR P丸ゴシック体M" panose="020B0600010101010101" pitchFamily="50" charset="-128"/>
              </a:rPr>
              <a:t>１２</a:t>
            </a:r>
            <a:r>
              <a:rPr lang="ja-JP" altLang="en-US" sz="5400" b="1" cap="none" spc="0" dirty="0">
                <a:ln w="0">
                  <a:solidFill>
                    <a:schemeClr val="tx1"/>
                  </a:solidFill>
                </a:ln>
                <a:solidFill>
                  <a:schemeClr val="tx1"/>
                </a:solidFill>
                <a:latin typeface="AR P丸ゴシック体M" panose="020B0600010101010101" pitchFamily="50" charset="-128"/>
                <a:ea typeface="AR P丸ゴシック体M" panose="020B0600010101010101" pitchFamily="50" charset="-128"/>
              </a:rPr>
              <a:t>月中旬頃まで販売いたします</a:t>
            </a:r>
          </a:p>
        </p:txBody>
      </p:sp>
      <p:sp>
        <p:nvSpPr>
          <p:cNvPr id="3" name="正方形/長方形 2">
            <a:extLst>
              <a:ext uri="{FF2B5EF4-FFF2-40B4-BE49-F238E27FC236}">
                <a16:creationId xmlns:a16="http://schemas.microsoft.com/office/drawing/2014/main" id="{E4254842-4E96-A229-9AD0-DE20002716D9}"/>
              </a:ext>
            </a:extLst>
          </p:cNvPr>
          <p:cNvSpPr/>
          <p:nvPr/>
        </p:nvSpPr>
        <p:spPr>
          <a:xfrm>
            <a:off x="222941" y="4521119"/>
            <a:ext cx="3591561" cy="480892"/>
          </a:xfrm>
          <a:prstGeom prst="rect">
            <a:avLst/>
          </a:prstGeom>
          <a:noFill/>
        </p:spPr>
        <p:txBody>
          <a:bodyPr wrap="none" lIns="91440" tIns="45720" rIns="91440" bIns="45720">
            <a:prstTxWarp prst="textPlain">
              <a:avLst/>
            </a:prstTxWarp>
            <a:spAutoFit/>
          </a:bodyPr>
          <a:lstStyle/>
          <a:p>
            <a:pPr algn="ctr"/>
            <a:r>
              <a:rPr lang="ja-JP" altLang="en-US" sz="5400" b="1" dirty="0">
                <a:ln w="0">
                  <a:solidFill>
                    <a:schemeClr val="tx1"/>
                  </a:solidFill>
                </a:ln>
                <a:latin typeface="AR P丸ゴシック体M" panose="020B0600010101010101" pitchFamily="50" charset="-128"/>
                <a:ea typeface="AR P丸ゴシック体M" panose="020B0600010101010101" pitchFamily="50" charset="-128"/>
              </a:rPr>
              <a:t>お電話にて販売状況をご確認ください</a:t>
            </a:r>
            <a:endParaRPr lang="ja-JP" altLang="en-US" sz="5400" b="1" cap="none" spc="0" dirty="0">
              <a:ln w="0">
                <a:solidFill>
                  <a:schemeClr val="tx1"/>
                </a:solidFill>
              </a:ln>
              <a:solidFill>
                <a:schemeClr val="tx1"/>
              </a:solidFill>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254769750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1444</TotalTime>
  <Words>107</Words>
  <Application>Microsoft Office PowerPoint</Application>
  <PresentationFormat>A4 210 x 297 mm</PresentationFormat>
  <Paragraphs>14</Paragraphs>
  <Slides>1</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AR P勘亭流H</vt:lpstr>
      <vt:lpstr>AR P丸ゴシック体M</vt:lpstr>
      <vt:lpstr>AR P楷書体M</vt:lpstr>
      <vt:lpstr>BIZ UDPゴシック</vt:lpstr>
      <vt:lpstr>Arial</vt:lpstr>
      <vt:lpstr>Calibri</vt:lpstr>
      <vt:lpstr>Calibri Light</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道の駅 あつみ</dc:creator>
  <cp:lastModifiedBy>道の駅 あつみ</cp:lastModifiedBy>
  <cp:revision>19</cp:revision>
  <cp:lastPrinted>2022-03-08T06:52:47Z</cp:lastPrinted>
  <dcterms:created xsi:type="dcterms:W3CDTF">2022-03-02T05:04:18Z</dcterms:created>
  <dcterms:modified xsi:type="dcterms:W3CDTF">2022-10-25T21:30:21Z</dcterms:modified>
</cp:coreProperties>
</file>